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FF99FF"/>
    <a:srgbClr val="99FF66"/>
    <a:srgbClr val="00FF00"/>
    <a:srgbClr val="CCCCFF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CA6EBC-69A2-4F1C-A84C-F5BD165131BD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433C45-02C3-4FA8-B430-7BB90E545B7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9232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550E0F-D8CD-43CE-89F5-D709F23E40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B9D55DC-9567-4807-A082-A2BDC0BEAA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C9E17E-D7AA-4A77-9494-6586A12C1B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4EDB06-6431-46FA-8B7F-83E13041E2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ECBC6-9314-46FC-9A42-7BFF00047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54298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7B761A-0B6D-4F04-9E2F-D1775A99D4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F71903-2DA6-493B-A118-568C2AE8BC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54BC0D-7470-4EC0-95DE-84DA02728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296C7-7026-49A5-ADD7-D829867E0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3F34E1-D450-4333-9D28-88028584AF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3499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F6411D-D5AA-4F23-8150-5D82D71A98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E89DFA-5BE5-4D68-A425-59AF337A49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C9AA52-9694-4696-B573-7B1C065495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45242F-BDB8-49B6-AC8C-34453D1E93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CFD8C-26AD-45AC-A282-3D490C7BF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1847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574FA3-B3E5-4E2B-894B-E4EF37900F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453E8-A35C-4883-A603-74B17D273C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96212D-D9AF-41DF-B1A1-2A3BD4191B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976530-A857-4947-A485-F29F44F59F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92129-340A-4458-903F-A1F224E52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77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3DFC7D-C8F9-49DA-947D-EEAA9A875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4C24E3-8569-49D4-8A18-C6B4B9E078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91736F-FEFE-4833-A5CC-6D68AA57C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577D4-ADEA-4F4E-AEC9-D6519F6B0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43CAA6-C1C9-48CB-BB1C-97260A576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349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BF185B-1860-441C-BCF8-C8D813854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198D2C-6E55-4869-8D08-527EFC5ADF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0F0A62-F9FE-462C-84D9-85476E21EF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F1C25F-F4CB-40CF-B26B-044D345FDC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A3F139-A8C1-4045-9247-5B7CE87CB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1AF91B-DB42-44F3-8BFC-3B84D3FF43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6745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9A69E-59F4-4C72-93FA-AA7ECA20B0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8F1382D-1A8A-4A20-A4FB-23023DA616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31C59FA-0810-49C8-9D50-72EBA2423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60ED5B-67A9-4042-9330-8D0890B659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9590AA8-59D8-4D94-8211-EB4F5592F8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3F8AFAF-B914-4119-A0BE-05F92AD58B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12FA6-6FD7-471D-AA45-ACAEA8DD60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775F084-778E-4217-8286-D2FD98DBF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6764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419359-98A8-4E78-8EFA-F1D8988C1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C8E4BF-7DE6-4F35-915A-BE803E0765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477FB9-5F6F-43DF-B5FF-6F8D2A049B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21F38E-4ADE-4D9F-A8B8-2CBA9508E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067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909AA0-E37D-4E00-80CB-115BCDB8EB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0AA6534-012B-4538-84C2-9945E4FE7F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6E2184-4728-47C8-BD06-0CF24DAFA2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0002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6C174B-F7D8-4CD5-B15A-3C6A9D08D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F96B84-55A6-42F3-A2CB-6FC9FED093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861669F-B752-4B49-9010-0570A656AF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C711A5-E150-4BBB-BBA6-7F4D8F17F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47997F4-2BA5-4566-AFF4-17D000D24F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D95515-98C5-4794-8702-E61E80FE5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1767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358085-C58F-404D-8EAB-7FEEC8C41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3EBA52D-9BD2-4954-BB27-F4DBD59A88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95AB60-C70D-4AB1-AF3C-967F77DD61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B21061-32A8-44BD-98A6-A9450E92D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DE7293-2E64-4338-9866-F09250F2E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7599BE-37C4-4C6F-AF27-614A72CCEF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54626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ED0C66F-271F-48CA-8688-142FFF54FD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4CCBF81-205B-450F-9BBF-B9C0603E8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F0DB51-44DE-40B6-8B37-02D459E2F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A142AA-0D60-45A3-8FEF-903D94CD79BC}" type="datetimeFigureOut">
              <a:rPr lang="en-GB" smtClean="0"/>
              <a:t>27/03/2021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12E1C1-D826-422F-BAE3-396E07E0E46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A60071-3095-47AB-940E-F2D814E4396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25E377-7967-4AE2-B28D-C6B9C8EB0E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3322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8621194-12BB-4685-856E-302ABCD30C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088231"/>
              </p:ext>
            </p:extLst>
          </p:nvPr>
        </p:nvGraphicFramePr>
        <p:xfrm>
          <a:off x="3660912" y="97650"/>
          <a:ext cx="4979508" cy="23210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9508">
                  <a:extLst>
                    <a:ext uri="{9D8B030D-6E8A-4147-A177-3AD203B41FA5}">
                      <a16:colId xmlns:a16="http://schemas.microsoft.com/office/drawing/2014/main" val="3083992164"/>
                    </a:ext>
                  </a:extLst>
                </a:gridCol>
              </a:tblGrid>
              <a:tr h="343856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Cloud Storage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841249"/>
                  </a:ext>
                </a:extLst>
              </a:tr>
              <a:tr h="1955261">
                <a:tc>
                  <a:txBody>
                    <a:bodyPr/>
                    <a:lstStyle/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  <a:p>
                      <a:endParaRPr lang="en-GB" b="0" dirty="0">
                        <a:latin typeface="Tw Cen MT" panose="020B0602020104020603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681418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EB57A02-5E91-4B0D-9E50-9C8BF452833E}"/>
              </a:ext>
            </a:extLst>
          </p:cNvPr>
          <p:cNvSpPr/>
          <p:nvPr/>
        </p:nvSpPr>
        <p:spPr>
          <a:xfrm>
            <a:off x="3775911" y="549153"/>
            <a:ext cx="3883846" cy="178569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rgbClr val="0070C0"/>
                </a:solidFill>
                <a:latin typeface="Tw Cen MT" panose="020B0602020104020603" pitchFamily="34" charset="0"/>
              </a:rPr>
              <a:t>Description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You subscribe to a cloud-service provider who will store your files on one of their servers. You can access the data 24/7 as long as you have a reliable internet connection. 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D425908-DDAF-4A2A-8219-FBA6422BB7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2826397"/>
              </p:ext>
            </p:extLst>
          </p:nvPr>
        </p:nvGraphicFramePr>
        <p:xfrm>
          <a:off x="150191" y="96814"/>
          <a:ext cx="340139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1413387079"/>
                    </a:ext>
                  </a:extLst>
                </a:gridCol>
              </a:tblGrid>
              <a:tr h="340508">
                <a:tc>
                  <a:txBody>
                    <a:bodyPr/>
                    <a:lstStyle/>
                    <a:p>
                      <a:r>
                        <a:rPr lang="en-GB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DT7: Cloud Storage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6127337"/>
                  </a:ext>
                </a:extLst>
              </a:tr>
            </a:tbl>
          </a:graphicData>
        </a:graphic>
      </p:graphicFrame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667CA43B-3BDD-4DC2-9D38-7E3DCB6951C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1058902"/>
              </p:ext>
            </p:extLst>
          </p:nvPr>
        </p:nvGraphicFramePr>
        <p:xfrm>
          <a:off x="150190" y="2466707"/>
          <a:ext cx="6037615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37615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Pros and Cons</a:t>
                      </a:r>
                    </a:p>
                  </a:txBody>
                  <a:tcPr>
                    <a:solidFill>
                      <a:srgbClr val="7030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rgbClr val="CC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sp>
        <p:nvSpPr>
          <p:cNvPr id="21" name="AutoShape 8" descr="File:Light Bulb or Idea Flat Icon Vector.svg - Wikimedia Commons">
            <a:extLst>
              <a:ext uri="{FF2B5EF4-FFF2-40B4-BE49-F238E27FC236}">
                <a16:creationId xmlns:a16="http://schemas.microsoft.com/office/drawing/2014/main" id="{5FAEA503-FF8A-4C4A-B928-B93FF5BF653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599" y="3276599"/>
            <a:ext cx="327991" cy="327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6D6774CB-A583-4475-B3D4-EE06E9FF9C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307360"/>
              </p:ext>
            </p:extLst>
          </p:nvPr>
        </p:nvGraphicFramePr>
        <p:xfrm>
          <a:off x="150191" y="488070"/>
          <a:ext cx="3401392" cy="1907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01392">
                  <a:extLst>
                    <a:ext uri="{9D8B030D-6E8A-4147-A177-3AD203B41FA5}">
                      <a16:colId xmlns:a16="http://schemas.microsoft.com/office/drawing/2014/main" val="2591224229"/>
                    </a:ext>
                  </a:extLst>
                </a:gridCol>
              </a:tblGrid>
              <a:tr h="392604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Definition/Meaning: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0811832"/>
                  </a:ext>
                </a:extLst>
              </a:tr>
              <a:tr h="1515257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Cloud storage allows you to save data and files in an off-site location that you access either through the public internet or a dedicated private network connection.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93625941"/>
                  </a:ext>
                </a:extLst>
              </a:tr>
            </a:tbl>
          </a:graphicData>
        </a:graphic>
      </p:graphicFrame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963C338A-3368-4163-88AA-B1B5A331FC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02969"/>
              </p:ext>
            </p:extLst>
          </p:nvPr>
        </p:nvGraphicFramePr>
        <p:xfrm>
          <a:off x="6271590" y="2475136"/>
          <a:ext cx="5770219" cy="42547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70219">
                  <a:extLst>
                    <a:ext uri="{9D8B030D-6E8A-4147-A177-3AD203B41FA5}">
                      <a16:colId xmlns:a16="http://schemas.microsoft.com/office/drawing/2014/main" val="527946528"/>
                    </a:ext>
                  </a:extLst>
                </a:gridCol>
              </a:tblGrid>
              <a:tr h="446995">
                <a:tc>
                  <a:txBody>
                    <a:bodyPr/>
                    <a:lstStyle/>
                    <a:p>
                      <a:r>
                        <a:rPr lang="en-GB" b="0" dirty="0">
                          <a:latin typeface="Tw Cen MT" panose="020B0602020104020603" pitchFamily="34" charset="0"/>
                        </a:rPr>
                        <a:t>Cloud Computing</a:t>
                      </a:r>
                    </a:p>
                  </a:txBody>
                  <a:tcPr>
                    <a:solidFill>
                      <a:schemeClr val="accent6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5131997"/>
                  </a:ext>
                </a:extLst>
              </a:tr>
              <a:tr h="3807715">
                <a:tc>
                  <a:txBody>
                    <a:bodyPr/>
                    <a:lstStyle/>
                    <a:p>
                      <a:endParaRPr lang="en-GB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61536227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F419D9D-2C6E-4D6E-9C2D-5B90382338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584838"/>
              </p:ext>
            </p:extLst>
          </p:nvPr>
        </p:nvGraphicFramePr>
        <p:xfrm>
          <a:off x="242957" y="3032589"/>
          <a:ext cx="5829849" cy="174644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3283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43283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43283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308808"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Cost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Backup</a:t>
                      </a: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Security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1411161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No need to buy additional hardware such as hard drives to store additional data.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provider will be able to provide regular backups of your data.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The provider will keep data secure but may not be liable if there is a breach.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27" name="Table 26">
            <a:extLst>
              <a:ext uri="{FF2B5EF4-FFF2-40B4-BE49-F238E27FC236}">
                <a16:creationId xmlns:a16="http://schemas.microsoft.com/office/drawing/2014/main" id="{67DB695D-4F6F-45B0-927F-886B1C0953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03400"/>
              </p:ext>
            </p:extLst>
          </p:nvPr>
        </p:nvGraphicFramePr>
        <p:xfrm>
          <a:off x="231360" y="4891959"/>
          <a:ext cx="5853042" cy="171996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014">
                  <a:extLst>
                    <a:ext uri="{9D8B030D-6E8A-4147-A177-3AD203B41FA5}">
                      <a16:colId xmlns:a16="http://schemas.microsoft.com/office/drawing/2014/main" val="4196313745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1629484727"/>
                    </a:ext>
                  </a:extLst>
                </a:gridCol>
                <a:gridCol w="1951014">
                  <a:extLst>
                    <a:ext uri="{9D8B030D-6E8A-4147-A177-3AD203B41FA5}">
                      <a16:colId xmlns:a16="http://schemas.microsoft.com/office/drawing/2014/main" val="443112265"/>
                    </a:ext>
                  </a:extLst>
                </a:gridCol>
              </a:tblGrid>
              <a:tr h="409328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Environmental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Connection</a:t>
                      </a: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GB" sz="1600" kern="120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  <a:ea typeface="+mn-ea"/>
                          <a:cs typeface="+mn-cs"/>
                        </a:rPr>
                        <a:t>Legal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09587635"/>
                  </a:ext>
                </a:extLst>
              </a:tr>
              <a:tr h="409328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One cloud storage centre is seen as environmentally friendly but servers have to be on 24/7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You’re reliant on a stable and reliable internet connection. 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A data breach could have legal implications with the Data Protection Act.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0352523"/>
                  </a:ext>
                </a:extLst>
              </a:tr>
            </a:tbl>
          </a:graphicData>
        </a:graphic>
      </p:graphicFrame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6C5EBBE1-DC92-4861-B41C-F093F65BA7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1839486"/>
              </p:ext>
            </p:extLst>
          </p:nvPr>
        </p:nvGraphicFramePr>
        <p:xfrm>
          <a:off x="8749750" y="114095"/>
          <a:ext cx="3292060" cy="2304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92060">
                  <a:extLst>
                    <a:ext uri="{9D8B030D-6E8A-4147-A177-3AD203B41FA5}">
                      <a16:colId xmlns:a16="http://schemas.microsoft.com/office/drawing/2014/main" val="2146820132"/>
                    </a:ext>
                  </a:extLst>
                </a:gridCol>
              </a:tblGrid>
              <a:tr h="372730">
                <a:tc>
                  <a:txBody>
                    <a:bodyPr/>
                    <a:lstStyle/>
                    <a:p>
                      <a:r>
                        <a:rPr lang="en-GB" sz="1800" b="0" dirty="0">
                          <a:solidFill>
                            <a:schemeClr val="bg1"/>
                          </a:solidFill>
                          <a:latin typeface="Tw Cen MT" panose="020B0602020104020603" pitchFamily="34" charset="0"/>
                        </a:rPr>
                        <a:t>Cloud Storage v Cloud Computing</a:t>
                      </a:r>
                    </a:p>
                  </a:txBody>
                  <a:tcPr>
                    <a:solidFill>
                      <a:schemeClr val="tx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3632241"/>
                  </a:ext>
                </a:extLst>
              </a:tr>
              <a:tr h="1931846">
                <a:tc>
                  <a:txBody>
                    <a:bodyPr/>
                    <a:lstStyle/>
                    <a:p>
                      <a:endParaRPr lang="en-GB" sz="1600" b="1" dirty="0">
                        <a:latin typeface="Tw Cen MT" panose="020B0602020104020603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49136"/>
                  </a:ext>
                </a:extLst>
              </a:tr>
            </a:tbl>
          </a:graphicData>
        </a:graphic>
      </p:graphicFrame>
      <p:pic>
        <p:nvPicPr>
          <p:cNvPr id="1026" name="Picture 2" descr="Connect FileMaker to Cloud Storage with fmFlare | by LuminFire | Medium">
            <a:extLst>
              <a:ext uri="{FF2B5EF4-FFF2-40B4-BE49-F238E27FC236}">
                <a16:creationId xmlns:a16="http://schemas.microsoft.com/office/drawing/2014/main" id="{C335467E-41FF-41F0-9D58-10B4FB9D1D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6985" y="387534"/>
            <a:ext cx="1229231" cy="1229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5073370-47C1-46D9-8A07-D115A21A4F5F}"/>
              </a:ext>
            </a:extLst>
          </p:cNvPr>
          <p:cNvSpPr/>
          <p:nvPr/>
        </p:nvSpPr>
        <p:spPr>
          <a:xfrm>
            <a:off x="8852453" y="565370"/>
            <a:ext cx="3070032" cy="163449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dirty="0">
                <a:solidFill>
                  <a:schemeClr val="accent1"/>
                </a:solidFill>
                <a:latin typeface="Tw Cen MT" panose="020B0602020104020603" pitchFamily="34" charset="0"/>
              </a:rPr>
              <a:t>Explanation</a:t>
            </a:r>
          </a:p>
          <a:p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Cloud storage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is simply a data storage and sharing medium, while </a:t>
            </a:r>
            <a:r>
              <a:rPr lang="en-GB" sz="1600" b="1" dirty="0">
                <a:solidFill>
                  <a:schemeClr val="tx1"/>
                </a:solidFill>
                <a:latin typeface="Tw Cen MT" panose="020B0602020104020603" pitchFamily="34" charset="0"/>
              </a:rPr>
              <a:t>cloud computing </a:t>
            </a:r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gives you the ability to remotely work on applications/programs.</a:t>
            </a: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A82CA5F2-1DFE-452E-B405-3C4B2C59157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8634258"/>
              </p:ext>
            </p:extLst>
          </p:nvPr>
        </p:nvGraphicFramePr>
        <p:xfrm>
          <a:off x="7858539" y="3032589"/>
          <a:ext cx="4063945" cy="3572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5206">
                  <a:extLst>
                    <a:ext uri="{9D8B030D-6E8A-4147-A177-3AD203B41FA5}">
                      <a16:colId xmlns:a16="http://schemas.microsoft.com/office/drawing/2014/main" val="4073575525"/>
                    </a:ext>
                  </a:extLst>
                </a:gridCol>
                <a:gridCol w="1988739">
                  <a:extLst>
                    <a:ext uri="{9D8B030D-6E8A-4147-A177-3AD203B41FA5}">
                      <a16:colId xmlns:a16="http://schemas.microsoft.com/office/drawing/2014/main" val="2746150596"/>
                    </a:ext>
                  </a:extLst>
                </a:gridCol>
              </a:tblGrid>
              <a:tr h="371619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Pros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Cons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017225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Data is backed up frequently and easy to recover.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Data is held offsite by a company you do not control.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502514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You can extend the amount of available storage by varying how much you pay.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If your Internet connection fails, so does your access to remotely stored data.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241733"/>
                  </a:ext>
                </a:extLst>
              </a:tr>
              <a:tr h="603114"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Since your data is stored remotely you can access it whether you are in Manchester or Madrid.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latin typeface="Tw Cen MT" panose="020B0602020104020603" pitchFamily="34" charset="0"/>
                        </a:rPr>
                        <a:t>Difficult to migrate data to another cloud provider later on.</a:t>
                      </a:r>
                    </a:p>
                    <a:p>
                      <a:endParaRPr lang="en-GB" sz="1600" dirty="0">
                        <a:latin typeface="Tw Cen MT" panose="020B0602020104020603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7697415"/>
                  </a:ext>
                </a:extLst>
              </a:tr>
            </a:tbl>
          </a:graphicData>
        </a:graphic>
      </p:graphicFrame>
      <p:sp>
        <p:nvSpPr>
          <p:cNvPr id="20" name="Rectangle 19">
            <a:extLst>
              <a:ext uri="{FF2B5EF4-FFF2-40B4-BE49-F238E27FC236}">
                <a16:creationId xmlns:a16="http://schemas.microsoft.com/office/drawing/2014/main" id="{AD7AD133-5869-429B-9261-2B95BFF2A4DE}"/>
              </a:ext>
            </a:extLst>
          </p:cNvPr>
          <p:cNvSpPr/>
          <p:nvPr/>
        </p:nvSpPr>
        <p:spPr>
          <a:xfrm>
            <a:off x="6345280" y="3032749"/>
            <a:ext cx="1355754" cy="357185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GB" sz="1600" dirty="0">
                <a:solidFill>
                  <a:srgbClr val="00B050"/>
                </a:solidFill>
                <a:latin typeface="Tw Cen MT" panose="020B0602020104020603" pitchFamily="34" charset="0"/>
              </a:rPr>
              <a:t>What is Cloud Computing?</a:t>
            </a:r>
          </a:p>
          <a:p>
            <a:r>
              <a:rPr lang="en-GB" sz="1600" dirty="0">
                <a:solidFill>
                  <a:schemeClr val="tx1"/>
                </a:solidFill>
                <a:latin typeface="Tw Cen MT" panose="020B0602020104020603" pitchFamily="34" charset="0"/>
              </a:rPr>
              <a:t>It’s the delivery of computing services including: servers, storage, databases, networking, over the Internet</a:t>
            </a:r>
          </a:p>
        </p:txBody>
      </p:sp>
    </p:spTree>
    <p:extLst>
      <p:ext uri="{BB962C8B-B14F-4D97-AF65-F5344CB8AC3E}">
        <p14:creationId xmlns:p14="http://schemas.microsoft.com/office/powerpoint/2010/main" val="2119434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306</Words>
  <Application>Microsoft Office PowerPoint</Application>
  <PresentationFormat>Widescreen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Tw Cen MT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Corbett, DC (Staff, Parks House)</dc:creator>
  <cp:lastModifiedBy>Corbett, DC (Staff, Parks House)</cp:lastModifiedBy>
  <cp:revision>176</cp:revision>
  <dcterms:created xsi:type="dcterms:W3CDTF">2020-12-05T20:56:46Z</dcterms:created>
  <dcterms:modified xsi:type="dcterms:W3CDTF">2021-03-27T22:36:02Z</dcterms:modified>
</cp:coreProperties>
</file>